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8" r:id="rId4"/>
    <p:sldId id="269" r:id="rId5"/>
    <p:sldId id="271" r:id="rId6"/>
    <p:sldId id="289" r:id="rId7"/>
    <p:sldId id="278" r:id="rId8"/>
    <p:sldId id="286" r:id="rId9"/>
    <p:sldId id="290" r:id="rId10"/>
    <p:sldId id="291" r:id="rId11"/>
    <p:sldId id="292" r:id="rId12"/>
    <p:sldId id="258" r:id="rId13"/>
    <p:sldId id="260" r:id="rId14"/>
    <p:sldId id="261" r:id="rId15"/>
    <p:sldId id="262" r:id="rId16"/>
    <p:sldId id="264" r:id="rId17"/>
    <p:sldId id="265" r:id="rId18"/>
    <p:sldId id="266" r:id="rId19"/>
    <p:sldId id="287" r:id="rId20"/>
    <p:sldId id="28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 snapToObjects="1">
      <p:cViewPr>
        <p:scale>
          <a:sx n="100" d="100"/>
          <a:sy n="100" d="100"/>
        </p:scale>
        <p:origin x="100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70F908-4E58-894F-9C85-42A60AC39B12}" type="datetimeFigureOut">
              <a:rPr lang="en-US" smtClean="0"/>
              <a:t>1/24/18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991284-3CCA-D947-8665-755485613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91284-3CCA-D947-8665-755485613D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925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Image classification using </a:t>
            </a:r>
            <a:r>
              <a:rPr lang="en-US" dirty="0" err="1" smtClean="0"/>
              <a:t>tensorflow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Abdullah al </a:t>
            </a:r>
            <a:r>
              <a:rPr lang="en-US" dirty="0" err="1" smtClean="0"/>
              <a:t>khaled</a:t>
            </a:r>
            <a:endParaRPr lang="en-US" dirty="0" smtClean="0"/>
          </a:p>
          <a:p>
            <a:r>
              <a:rPr lang="en-US" dirty="0" err="1" smtClean="0"/>
              <a:t>Shlomo</a:t>
            </a:r>
            <a:r>
              <a:rPr lang="en-US" dirty="0" smtClean="0"/>
              <a:t> </a:t>
            </a:r>
            <a:r>
              <a:rPr lang="en-US" dirty="0" err="1" smtClean="0"/>
              <a:t>bauer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5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CNN Architectures </a:t>
            </a:r>
            <a:r>
              <a:rPr lang="en-US" dirty="0" smtClean="0"/>
              <a:t>			</a:t>
            </a:r>
            <a:r>
              <a:rPr lang="en-US" dirty="0" err="1" smtClean="0"/>
              <a:t>Contd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970087"/>
            <a:ext cx="7137400" cy="20698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600" y="4103433"/>
            <a:ext cx="7137400" cy="265029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22605" y="2979610"/>
            <a:ext cx="1219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LeNet-5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r>
              <a:rPr lang="en-US" b="1" dirty="0" err="1" smtClean="0"/>
              <a:t>AlexNet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41491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CNN Architectures </a:t>
            </a:r>
            <a:r>
              <a:rPr lang="en-US" dirty="0" smtClean="0"/>
              <a:t>			</a:t>
            </a:r>
            <a:r>
              <a:rPr lang="en-US" dirty="0" err="1" smtClean="0"/>
              <a:t>Contd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422605" y="2979610"/>
            <a:ext cx="1219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NiN</a:t>
            </a:r>
            <a:endParaRPr lang="en-US" b="1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b="1" dirty="0" err="1" smtClean="0"/>
              <a:t>ResNet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352" y="1911927"/>
            <a:ext cx="7137648" cy="20885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4876" y="4136896"/>
            <a:ext cx="4546600" cy="258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68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Keras</a:t>
            </a:r>
            <a:r>
              <a:rPr lang="en-US" dirty="0"/>
              <a:t> Sequential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440114"/>
          </a:xfrm>
        </p:spPr>
        <p:txBody>
          <a:bodyPr>
            <a:normAutofit/>
          </a:bodyPr>
          <a:lstStyle/>
          <a:p>
            <a:r>
              <a:rPr lang="en-US" dirty="0" err="1" smtClean="0"/>
              <a:t>Keras</a:t>
            </a:r>
            <a:r>
              <a:rPr lang="en-US" dirty="0" smtClean="0"/>
              <a:t> </a:t>
            </a:r>
            <a:r>
              <a:rPr lang="en-US" i="1" dirty="0" smtClean="0"/>
              <a:t>sequential</a:t>
            </a:r>
            <a:r>
              <a:rPr lang="en-US" dirty="0" smtClean="0"/>
              <a:t> model is </a:t>
            </a:r>
            <a:r>
              <a:rPr lang="en-US" dirty="0"/>
              <a:t>a linear stack of layers</a:t>
            </a:r>
            <a:r>
              <a:rPr lang="en-US" dirty="0" smtClean="0"/>
              <a:t>.</a:t>
            </a:r>
          </a:p>
          <a:p>
            <a:r>
              <a:rPr lang="en-US" dirty="0"/>
              <a:t>You can create </a:t>
            </a:r>
            <a:r>
              <a:rPr lang="en-US" dirty="0" smtClean="0"/>
              <a:t>it </a:t>
            </a:r>
            <a:r>
              <a:rPr lang="en-US" dirty="0"/>
              <a:t>by passing a list of layer instances to the </a:t>
            </a:r>
            <a:r>
              <a:rPr lang="en-US" i="1" dirty="0" smtClean="0"/>
              <a:t>constructor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/>
              <a:t>Layers can also be added by simply using the </a:t>
            </a:r>
            <a:r>
              <a:rPr lang="en-US" i="1" dirty="0"/>
              <a:t>.add()</a:t>
            </a:r>
            <a:r>
              <a:rPr lang="en-US" dirty="0"/>
              <a:t> method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007094" y="3379596"/>
            <a:ext cx="7606806" cy="166199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Consolas" charset="0"/>
              </a:rPr>
              <a:t>from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keras.models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import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Sequential </a:t>
            </a:r>
            <a:endParaRPr lang="en-US" dirty="0" smtClean="0">
              <a:solidFill>
                <a:srgbClr val="333333"/>
              </a:solidFill>
              <a:latin typeface="Consolas" charset="0"/>
            </a:endParaRPr>
          </a:p>
          <a:p>
            <a:r>
              <a:rPr lang="en-US" b="1" dirty="0" smtClean="0">
                <a:solidFill>
                  <a:srgbClr val="333333"/>
                </a:solidFill>
                <a:latin typeface="Consolas" charset="0"/>
              </a:rPr>
              <a:t>from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keras.layers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import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Dense, Activation </a:t>
            </a:r>
            <a:endParaRPr lang="en-US" dirty="0" smtClean="0">
              <a:solidFill>
                <a:srgbClr val="333333"/>
              </a:solidFill>
              <a:latin typeface="Consolas" charset="0"/>
            </a:endParaRPr>
          </a:p>
          <a:p>
            <a:endParaRPr lang="en-US" sz="1200" dirty="0" smtClean="0">
              <a:solidFill>
                <a:srgbClr val="333333"/>
              </a:solidFill>
              <a:latin typeface="Consolas" charset="0"/>
            </a:endParaRPr>
          </a:p>
          <a:p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model 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 Sequential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(</a:t>
            </a:r>
          </a:p>
          <a:p>
            <a:r>
              <a:rPr lang="en-US" dirty="0">
                <a:solidFill>
                  <a:srgbClr val="333333"/>
                </a:solidFill>
                <a:latin typeface="Consolas" charset="0"/>
              </a:rPr>
              <a:t>	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	[Dense(</a:t>
            </a:r>
            <a:r>
              <a:rPr lang="en-US" dirty="0" smtClean="0">
                <a:solidFill>
                  <a:srgbClr val="008080"/>
                </a:solidFill>
                <a:latin typeface="Consolas" charset="0"/>
              </a:rPr>
              <a:t>32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 smtClean="0">
                <a:solidFill>
                  <a:srgbClr val="333333"/>
                </a:solidFill>
                <a:latin typeface="Consolas" charset="0"/>
              </a:rPr>
              <a:t>input_shape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=(</a:t>
            </a:r>
            <a:r>
              <a:rPr lang="en-US" dirty="0">
                <a:solidFill>
                  <a:srgbClr val="008080"/>
                </a:solidFill>
                <a:latin typeface="Consolas" charset="0"/>
              </a:rPr>
              <a:t>784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,)), Activation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(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DD1144"/>
                </a:solidFill>
                <a:latin typeface="Consolas" charset="0"/>
              </a:rPr>
              <a:t>relu</a:t>
            </a:r>
            <a:r>
              <a:rPr lang="en-US" dirty="0" smtClean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), </a:t>
            </a:r>
          </a:p>
          <a:p>
            <a:r>
              <a:rPr lang="en-US" dirty="0">
                <a:solidFill>
                  <a:srgbClr val="333333"/>
                </a:solidFill>
                <a:latin typeface="Consolas" charset="0"/>
              </a:rPr>
              <a:t>	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	Dense(</a:t>
            </a:r>
            <a:r>
              <a:rPr lang="en-US" dirty="0" smtClean="0">
                <a:solidFill>
                  <a:srgbClr val="008080"/>
                </a:solidFill>
                <a:latin typeface="Consolas" charset="0"/>
              </a:rPr>
              <a:t>10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), 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Activation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(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DD1144"/>
                </a:solidFill>
                <a:latin typeface="Consolas" charset="0"/>
              </a:rPr>
              <a:t>softmax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), 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])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52617" y="5633135"/>
            <a:ext cx="6096000" cy="1107996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Consolas" charset="0"/>
              </a:rPr>
              <a:t>model = Sequential() </a:t>
            </a:r>
            <a:endParaRPr lang="en-US" dirty="0" smtClean="0">
              <a:solidFill>
                <a:srgbClr val="333333"/>
              </a:solidFill>
              <a:latin typeface="Consolas" charset="0"/>
            </a:endParaRPr>
          </a:p>
          <a:p>
            <a:endParaRPr lang="en-US" sz="1200" dirty="0" smtClean="0">
              <a:solidFill>
                <a:srgbClr val="333333"/>
              </a:solidFill>
              <a:latin typeface="Consolas" charset="0"/>
            </a:endParaRPr>
          </a:p>
          <a:p>
            <a:r>
              <a:rPr lang="en-US" dirty="0" err="1" smtClean="0">
                <a:solidFill>
                  <a:srgbClr val="333333"/>
                </a:solidFill>
                <a:latin typeface="Consolas" charset="0"/>
              </a:rPr>
              <a:t>model.add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(Dense(</a:t>
            </a:r>
            <a:r>
              <a:rPr lang="en-US" dirty="0" smtClean="0">
                <a:solidFill>
                  <a:srgbClr val="008080"/>
                </a:solidFill>
                <a:latin typeface="Consolas" charset="0"/>
              </a:rPr>
              <a:t>32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input_dim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dirty="0">
                <a:solidFill>
                  <a:srgbClr val="008080"/>
                </a:solidFill>
                <a:latin typeface="Consolas" charset="0"/>
              </a:rPr>
              <a:t>784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))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model.add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(*Activation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(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DD1144"/>
                </a:solidFill>
                <a:latin typeface="Consolas" charset="0"/>
              </a:rPr>
              <a:t>relu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79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Specifying input </a:t>
            </a:r>
            <a:r>
              <a:rPr lang="en-US" dirty="0"/>
              <a:t>shape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293818"/>
          </a:xfrm>
        </p:spPr>
        <p:txBody>
          <a:bodyPr>
            <a:noAutofit/>
          </a:bodyPr>
          <a:lstStyle/>
          <a:p>
            <a:r>
              <a:rPr lang="en-US" dirty="0"/>
              <a:t>The model needs to know what </a:t>
            </a:r>
            <a:r>
              <a:rPr lang="en-US" i="1" dirty="0"/>
              <a:t>input shape </a:t>
            </a:r>
            <a:r>
              <a:rPr lang="en-US" dirty="0"/>
              <a:t>it should expect</a:t>
            </a:r>
            <a:r>
              <a:rPr lang="en-US" dirty="0" smtClean="0"/>
              <a:t>.</a:t>
            </a:r>
          </a:p>
          <a:p>
            <a:r>
              <a:rPr lang="en-US" dirty="0" smtClean="0"/>
              <a:t>Only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i="1" dirty="0" smtClean="0"/>
              <a:t>1</a:t>
            </a:r>
            <a:r>
              <a:rPr lang="en-US" i="1" baseline="30000" dirty="0" smtClean="0"/>
              <a:t>st</a:t>
            </a:r>
            <a:r>
              <a:rPr lang="en-US" i="1" dirty="0" smtClean="0"/>
              <a:t> </a:t>
            </a:r>
            <a:r>
              <a:rPr lang="en-US" i="1" dirty="0"/>
              <a:t>layer </a:t>
            </a:r>
            <a:r>
              <a:rPr lang="en-US" dirty="0" smtClean="0"/>
              <a:t>needs </a:t>
            </a:r>
            <a:r>
              <a:rPr lang="en-US" dirty="0"/>
              <a:t>to receive information about its input shape. </a:t>
            </a:r>
            <a:endParaRPr lang="en-US" dirty="0" smtClean="0"/>
          </a:p>
          <a:p>
            <a:r>
              <a:rPr lang="en-US" dirty="0" smtClean="0"/>
              <a:t>There </a:t>
            </a:r>
            <a:r>
              <a:rPr lang="en-US" dirty="0"/>
              <a:t>are several possible </a:t>
            </a:r>
            <a:r>
              <a:rPr lang="en-US" dirty="0" smtClean="0"/>
              <a:t>ways:</a:t>
            </a:r>
          </a:p>
          <a:p>
            <a:pPr lvl="1"/>
            <a:r>
              <a:rPr lang="en-US" dirty="0"/>
              <a:t>Pass an </a:t>
            </a:r>
            <a:r>
              <a:rPr lang="en-US" i="1" dirty="0" err="1"/>
              <a:t>input_shape</a:t>
            </a:r>
            <a:r>
              <a:rPr lang="en-US" dirty="0"/>
              <a:t> </a:t>
            </a:r>
            <a:r>
              <a:rPr lang="en-US" dirty="0" smtClean="0"/>
              <a:t>to </a:t>
            </a:r>
            <a:r>
              <a:rPr lang="en-US" dirty="0"/>
              <a:t>the </a:t>
            </a:r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layer. </a:t>
            </a: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batch dimension is not included.</a:t>
            </a:r>
          </a:p>
          <a:p>
            <a:pPr lvl="1"/>
            <a:r>
              <a:rPr lang="en-US" dirty="0" smtClean="0"/>
              <a:t>Some </a:t>
            </a:r>
            <a:r>
              <a:rPr lang="en-US" dirty="0"/>
              <a:t>2D layers, such as Dense, support specifying</a:t>
            </a:r>
            <a:r>
              <a:rPr lang="en-US" dirty="0" smtClean="0"/>
              <a:t> </a:t>
            </a:r>
            <a:r>
              <a:rPr lang="en-US" dirty="0"/>
              <a:t>their input shape </a:t>
            </a:r>
            <a:r>
              <a:rPr lang="en-US" dirty="0" smtClean="0"/>
              <a:t>via</a:t>
            </a:r>
            <a:r>
              <a:rPr lang="en-US" dirty="0"/>
              <a:t> </a:t>
            </a:r>
            <a:r>
              <a:rPr lang="en-US" i="1" dirty="0" err="1"/>
              <a:t>input_dim</a:t>
            </a:r>
            <a:r>
              <a:rPr lang="en-US" dirty="0"/>
              <a:t>, and some 3D temporal layers </a:t>
            </a:r>
            <a:r>
              <a:rPr lang="en-US" dirty="0" smtClean="0"/>
              <a:t>support</a:t>
            </a:r>
            <a:r>
              <a:rPr lang="en-US" dirty="0"/>
              <a:t> </a:t>
            </a:r>
            <a:r>
              <a:rPr lang="en-US" i="1" dirty="0" err="1"/>
              <a:t>input_dim</a:t>
            </a:r>
            <a:r>
              <a:rPr lang="en-US" dirty="0"/>
              <a:t> and </a:t>
            </a:r>
            <a:r>
              <a:rPr lang="en-US" i="1" dirty="0" err="1"/>
              <a:t>input_length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764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519449"/>
          </a:xfrm>
        </p:spPr>
        <p:txBody>
          <a:bodyPr>
            <a:noAutofit/>
          </a:bodyPr>
          <a:lstStyle/>
          <a:p>
            <a:r>
              <a:rPr lang="en-US" dirty="0"/>
              <a:t>Before training a model, </a:t>
            </a:r>
            <a:r>
              <a:rPr lang="en-US" dirty="0" smtClean="0"/>
              <a:t>we need </a:t>
            </a:r>
            <a:r>
              <a:rPr lang="en-US" dirty="0"/>
              <a:t>to configure the learning process, </a:t>
            </a:r>
            <a:r>
              <a:rPr lang="en-US" dirty="0" smtClean="0"/>
              <a:t>done by the</a:t>
            </a:r>
            <a:r>
              <a:rPr lang="en-US" dirty="0"/>
              <a:t> </a:t>
            </a:r>
            <a:r>
              <a:rPr lang="en-US" i="1" dirty="0"/>
              <a:t>compile</a:t>
            </a:r>
            <a:r>
              <a:rPr lang="en-US" dirty="0"/>
              <a:t> method. It receives </a:t>
            </a:r>
            <a:r>
              <a:rPr lang="en-US" dirty="0" smtClean="0"/>
              <a:t>3 arguments:</a:t>
            </a:r>
          </a:p>
          <a:p>
            <a:pPr lvl="1"/>
            <a:r>
              <a:rPr lang="en-US" b="1" dirty="0"/>
              <a:t>O</a:t>
            </a:r>
            <a:r>
              <a:rPr lang="en-US" b="1" dirty="0" smtClean="0"/>
              <a:t>ptimizer</a:t>
            </a:r>
            <a:r>
              <a:rPr lang="en-US" dirty="0"/>
              <a:t>:</a:t>
            </a:r>
            <a:r>
              <a:rPr lang="en-US" dirty="0" smtClean="0"/>
              <a:t> </a:t>
            </a:r>
            <a:r>
              <a:rPr lang="en-US" dirty="0"/>
              <a:t>This could be the string identifier of an existing optimizer (such as </a:t>
            </a:r>
            <a:r>
              <a:rPr lang="en-US" i="1" dirty="0" err="1"/>
              <a:t>rmsprop</a:t>
            </a:r>
            <a:r>
              <a:rPr lang="en-US" dirty="0"/>
              <a:t> or </a:t>
            </a:r>
            <a:r>
              <a:rPr lang="en-US" i="1" dirty="0" err="1"/>
              <a:t>adagrad</a:t>
            </a:r>
            <a:r>
              <a:rPr lang="en-US" dirty="0"/>
              <a:t>), or an instance of the Optimizer class. </a:t>
            </a:r>
            <a:endParaRPr lang="en-US" dirty="0" smtClean="0"/>
          </a:p>
          <a:p>
            <a:pPr lvl="1"/>
            <a:r>
              <a:rPr lang="en-US" b="1" dirty="0"/>
              <a:t>L</a:t>
            </a:r>
            <a:r>
              <a:rPr lang="en-US" b="1" dirty="0" smtClean="0"/>
              <a:t>oss function</a:t>
            </a:r>
            <a:r>
              <a:rPr lang="en-US" dirty="0"/>
              <a:t>:</a:t>
            </a:r>
            <a:r>
              <a:rPr lang="en-US" dirty="0" smtClean="0"/>
              <a:t> </a:t>
            </a:r>
            <a:r>
              <a:rPr lang="en-US" dirty="0"/>
              <a:t>This is the objective that the model will try to minimize. It can be the string identifier of an existing loss function (such as </a:t>
            </a:r>
            <a:r>
              <a:rPr lang="en-US" i="1" dirty="0" err="1"/>
              <a:t>categorical_crossentropy</a:t>
            </a:r>
            <a:r>
              <a:rPr lang="en-US" dirty="0"/>
              <a:t> or </a:t>
            </a:r>
            <a:r>
              <a:rPr lang="en-US" i="1" dirty="0" err="1"/>
              <a:t>mse</a:t>
            </a:r>
            <a:r>
              <a:rPr lang="en-US" dirty="0"/>
              <a:t>), or it can be an objective function. </a:t>
            </a:r>
            <a:endParaRPr lang="en-US" dirty="0" smtClean="0"/>
          </a:p>
          <a:p>
            <a:pPr lvl="1"/>
            <a:r>
              <a:rPr lang="en-US" b="1" dirty="0"/>
              <a:t>L</a:t>
            </a:r>
            <a:r>
              <a:rPr lang="en-US" b="1" dirty="0" smtClean="0"/>
              <a:t>ist </a:t>
            </a:r>
            <a:r>
              <a:rPr lang="en-US" b="1" dirty="0"/>
              <a:t>of </a:t>
            </a:r>
            <a:r>
              <a:rPr lang="en-US" b="1" dirty="0" smtClean="0"/>
              <a:t>metrics</a:t>
            </a:r>
            <a:r>
              <a:rPr lang="en-US" dirty="0"/>
              <a:t>:</a:t>
            </a:r>
            <a:r>
              <a:rPr lang="en-US" dirty="0" smtClean="0"/>
              <a:t> </a:t>
            </a:r>
            <a:r>
              <a:rPr lang="en-US" dirty="0"/>
              <a:t>For any classification problem you will want to set this to </a:t>
            </a:r>
            <a:r>
              <a:rPr lang="en-US" dirty="0" smtClean="0"/>
              <a:t>metrics = [</a:t>
            </a:r>
            <a:r>
              <a:rPr lang="en-US" dirty="0"/>
              <a:t>'accuracy']. A metric could be </a:t>
            </a:r>
            <a:r>
              <a:rPr lang="en-US" dirty="0" smtClean="0"/>
              <a:t>a custom </a:t>
            </a:r>
            <a:r>
              <a:rPr lang="en-US" dirty="0"/>
              <a:t>metric function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99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41413" y="1991695"/>
            <a:ext cx="10745788" cy="461664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999988"/>
                </a:solidFill>
                <a:latin typeface="Consolas" charset="0"/>
              </a:rPr>
              <a:t># For a multi-class classification problem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</a:t>
            </a:r>
            <a:endParaRPr lang="en-US" dirty="0" smtClean="0">
              <a:solidFill>
                <a:srgbClr val="333333"/>
              </a:solidFill>
              <a:latin typeface="Consolas" charset="0"/>
            </a:endParaRPr>
          </a:p>
          <a:p>
            <a:r>
              <a:rPr lang="en-US" dirty="0" err="1" smtClean="0">
                <a:solidFill>
                  <a:srgbClr val="333333"/>
                </a:solidFill>
                <a:latin typeface="Consolas" charset="0"/>
              </a:rPr>
              <a:t>model.compile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(optimizer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DD1144"/>
                </a:solidFill>
                <a:latin typeface="Consolas" charset="0"/>
              </a:rPr>
              <a:t>rmsprop</a:t>
            </a:r>
            <a:r>
              <a:rPr lang="en-US" dirty="0" smtClean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, loss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DD1144"/>
                </a:solidFill>
                <a:latin typeface="Consolas" charset="0"/>
              </a:rPr>
              <a:t>categorical_crossentropy</a:t>
            </a:r>
            <a:r>
              <a:rPr lang="en-US" dirty="0" smtClean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, metrics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=[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'accuracy'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]) </a:t>
            </a:r>
            <a:endParaRPr lang="en-US" dirty="0" smtClean="0">
              <a:solidFill>
                <a:srgbClr val="333333"/>
              </a:solidFill>
              <a:latin typeface="Consolas" charset="0"/>
            </a:endParaRPr>
          </a:p>
          <a:p>
            <a:endParaRPr lang="en-US" sz="1200" i="1" dirty="0">
              <a:solidFill>
                <a:srgbClr val="333333"/>
              </a:solidFill>
              <a:latin typeface="Consolas" charset="0"/>
            </a:endParaRPr>
          </a:p>
          <a:p>
            <a:r>
              <a:rPr lang="en-US" i="1" dirty="0" smtClean="0">
                <a:solidFill>
                  <a:srgbClr val="999988"/>
                </a:solidFill>
                <a:latin typeface="Consolas" charset="0"/>
              </a:rPr>
              <a:t># </a:t>
            </a:r>
            <a:r>
              <a:rPr lang="en-US" i="1" dirty="0">
                <a:solidFill>
                  <a:srgbClr val="999988"/>
                </a:solidFill>
                <a:latin typeface="Consolas" charset="0"/>
              </a:rPr>
              <a:t>For a binary classification problem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</a:t>
            </a:r>
            <a:endParaRPr lang="en-US" dirty="0" smtClean="0">
              <a:solidFill>
                <a:srgbClr val="333333"/>
              </a:solidFill>
              <a:latin typeface="Consolas" charset="0"/>
            </a:endParaRPr>
          </a:p>
          <a:p>
            <a:r>
              <a:rPr lang="en-US" dirty="0" err="1" smtClean="0">
                <a:solidFill>
                  <a:srgbClr val="333333"/>
                </a:solidFill>
                <a:latin typeface="Consolas" charset="0"/>
              </a:rPr>
              <a:t>model.compile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(optimizer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DD1144"/>
                </a:solidFill>
                <a:latin typeface="Consolas" charset="0"/>
              </a:rPr>
              <a:t>rmsprop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loss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DD1144"/>
                </a:solidFill>
                <a:latin typeface="Consolas" charset="0"/>
              </a:rPr>
              <a:t>binary_crossentropy</a:t>
            </a:r>
            <a:r>
              <a:rPr lang="en-US" dirty="0" smtClean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, metrics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=[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'accuracy'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]) </a:t>
            </a:r>
            <a:endParaRPr lang="en-US" dirty="0" smtClean="0">
              <a:solidFill>
                <a:srgbClr val="333333"/>
              </a:solidFill>
              <a:latin typeface="Consolas" charset="0"/>
            </a:endParaRPr>
          </a:p>
          <a:p>
            <a:endParaRPr lang="en-US" sz="1200" i="1" dirty="0">
              <a:solidFill>
                <a:srgbClr val="333333"/>
              </a:solidFill>
              <a:latin typeface="Consolas" charset="0"/>
            </a:endParaRPr>
          </a:p>
          <a:p>
            <a:r>
              <a:rPr lang="en-US" i="1" dirty="0" smtClean="0">
                <a:solidFill>
                  <a:srgbClr val="999988"/>
                </a:solidFill>
                <a:latin typeface="Consolas" charset="0"/>
              </a:rPr>
              <a:t># </a:t>
            </a:r>
            <a:r>
              <a:rPr lang="en-US" i="1" dirty="0">
                <a:solidFill>
                  <a:srgbClr val="999988"/>
                </a:solidFill>
                <a:latin typeface="Consolas" charset="0"/>
              </a:rPr>
              <a:t>For a mean squared error regression problem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</a:t>
            </a:r>
            <a:endParaRPr lang="en-US" dirty="0" smtClean="0">
              <a:solidFill>
                <a:srgbClr val="333333"/>
              </a:solidFill>
              <a:latin typeface="Consolas" charset="0"/>
            </a:endParaRPr>
          </a:p>
          <a:p>
            <a:r>
              <a:rPr lang="en-US" dirty="0" err="1" smtClean="0">
                <a:solidFill>
                  <a:srgbClr val="333333"/>
                </a:solidFill>
                <a:latin typeface="Consolas" charset="0"/>
              </a:rPr>
              <a:t>model.compile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(optimizer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DD1144"/>
                </a:solidFill>
                <a:latin typeface="Consolas" charset="0"/>
              </a:rPr>
              <a:t>rmsprop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loss=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DD1144"/>
                </a:solidFill>
                <a:latin typeface="Consolas" charset="0"/>
              </a:rPr>
              <a:t>mse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) </a:t>
            </a:r>
            <a:endParaRPr lang="en-US" dirty="0" smtClean="0">
              <a:solidFill>
                <a:srgbClr val="333333"/>
              </a:solidFill>
              <a:latin typeface="Consolas" charset="0"/>
            </a:endParaRPr>
          </a:p>
          <a:p>
            <a:endParaRPr lang="en-US" sz="1200" dirty="0">
              <a:solidFill>
                <a:srgbClr val="333333"/>
              </a:solidFill>
              <a:latin typeface="Consolas" charset="0"/>
            </a:endParaRPr>
          </a:p>
          <a:p>
            <a:r>
              <a:rPr lang="en-US" i="1" dirty="0">
                <a:solidFill>
                  <a:srgbClr val="999988"/>
                </a:solidFill>
                <a:latin typeface="Consolas" charset="0"/>
              </a:rPr>
              <a:t># For custom metrics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</a:t>
            </a:r>
          </a:p>
          <a:p>
            <a:r>
              <a:rPr lang="en-US" b="1" dirty="0">
                <a:solidFill>
                  <a:srgbClr val="333333"/>
                </a:solidFill>
                <a:latin typeface="Consolas" charset="0"/>
              </a:rPr>
              <a:t>import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keras.backend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as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K </a:t>
            </a:r>
            <a:endParaRPr lang="en-US" b="1" dirty="0">
              <a:solidFill>
                <a:srgbClr val="333333"/>
              </a:solidFill>
              <a:latin typeface="Consolas" charset="0"/>
            </a:endParaRPr>
          </a:p>
          <a:p>
            <a:endParaRPr lang="en-US" sz="1200" b="1" dirty="0" smtClean="0">
              <a:solidFill>
                <a:srgbClr val="333333"/>
              </a:solidFill>
              <a:latin typeface="Consolas" charset="0"/>
            </a:endParaRPr>
          </a:p>
          <a:p>
            <a:r>
              <a:rPr lang="en-US" b="1" dirty="0" err="1" smtClean="0">
                <a:solidFill>
                  <a:srgbClr val="333333"/>
                </a:solidFill>
                <a:latin typeface="Consolas" charset="0"/>
              </a:rPr>
              <a:t>def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 </a:t>
            </a:r>
            <a:r>
              <a:rPr lang="en-US" b="1" dirty="0" err="1">
                <a:solidFill>
                  <a:srgbClr val="990000"/>
                </a:solidFill>
                <a:latin typeface="Consolas" charset="0"/>
              </a:rPr>
              <a:t>mean_pred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(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y_true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y_pred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): </a:t>
            </a:r>
          </a:p>
          <a:p>
            <a:r>
              <a:rPr lang="en-US" b="1" dirty="0">
                <a:solidFill>
                  <a:srgbClr val="333333"/>
                </a:solidFill>
                <a:latin typeface="Consolas" charset="0"/>
              </a:rPr>
              <a:t>	return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K.mean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(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y_pred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) </a:t>
            </a:r>
          </a:p>
          <a:p>
            <a:endParaRPr lang="en-US" sz="1200" dirty="0" smtClean="0">
              <a:solidFill>
                <a:srgbClr val="333333"/>
              </a:solidFill>
              <a:latin typeface="Consolas" charset="0"/>
            </a:endParaRPr>
          </a:p>
          <a:p>
            <a:r>
              <a:rPr lang="en-US" dirty="0" err="1" smtClean="0">
                <a:solidFill>
                  <a:srgbClr val="333333"/>
                </a:solidFill>
                <a:latin typeface="Consolas" charset="0"/>
              </a:rPr>
              <a:t>model.compile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(optimizer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DD1144"/>
                </a:solidFill>
                <a:latin typeface="Consolas" charset="0"/>
              </a:rPr>
              <a:t>rmsprop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loss=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DD1144"/>
                </a:solidFill>
                <a:latin typeface="Consolas" charset="0"/>
              </a:rPr>
              <a:t>binary_crossentropy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metrics=[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'accuracy'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mean_pred</a:t>
            </a:r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])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86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1133623"/>
          </a:xfrm>
        </p:spPr>
        <p:txBody>
          <a:bodyPr/>
          <a:lstStyle/>
          <a:p>
            <a:r>
              <a:rPr lang="en-US" dirty="0" err="1"/>
              <a:t>Keras</a:t>
            </a:r>
            <a:r>
              <a:rPr lang="en-US" dirty="0"/>
              <a:t> models are trained on </a:t>
            </a:r>
            <a:r>
              <a:rPr lang="en-US" dirty="0" err="1"/>
              <a:t>Numpy</a:t>
            </a:r>
            <a:r>
              <a:rPr lang="en-US" dirty="0"/>
              <a:t> arrays of input data and labels. </a:t>
            </a:r>
            <a:endParaRPr lang="en-US" dirty="0" smtClean="0"/>
          </a:p>
          <a:p>
            <a:r>
              <a:rPr lang="en-US" dirty="0" smtClean="0"/>
              <a:t>For model training, </a:t>
            </a:r>
            <a:r>
              <a:rPr lang="en-US" dirty="0"/>
              <a:t>you will typically use the </a:t>
            </a:r>
            <a:r>
              <a:rPr lang="en-US" dirty="0">
                <a:solidFill>
                  <a:srgbClr val="FFC000"/>
                </a:solidFill>
              </a:rPr>
              <a:t>fit</a:t>
            </a:r>
            <a:r>
              <a:rPr lang="en-US" dirty="0"/>
              <a:t> </a:t>
            </a:r>
            <a:r>
              <a:rPr lang="en-US" dirty="0" smtClean="0"/>
              <a:t>function.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62045" y="3559259"/>
            <a:ext cx="7485414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Consolas" charset="0"/>
              </a:rPr>
              <a:t>fit(self, x=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y=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batch_size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epochs=</a:t>
            </a:r>
            <a:r>
              <a:rPr lang="en-US" dirty="0">
                <a:solidFill>
                  <a:srgbClr val="008080"/>
                </a:solidFill>
                <a:latin typeface="Consolas" charset="0"/>
              </a:rPr>
              <a:t>1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verbose=</a:t>
            </a:r>
            <a:r>
              <a:rPr lang="en-US" dirty="0">
                <a:solidFill>
                  <a:srgbClr val="008080"/>
                </a:solidFill>
                <a:latin typeface="Consolas" charset="0"/>
              </a:rPr>
              <a:t>1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callbacks=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validation_split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dirty="0">
                <a:solidFill>
                  <a:srgbClr val="008080"/>
                </a:solidFill>
                <a:latin typeface="Consolas" charset="0"/>
              </a:rPr>
              <a:t>0.0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validation_data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shuffle=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True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class_weight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sample_weight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initial_epoch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dirty="0">
                <a:solidFill>
                  <a:srgbClr val="008080"/>
                </a:solidFill>
                <a:latin typeface="Consolas" charset="0"/>
              </a:rPr>
              <a:t>0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steps_per_epoch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validation_steps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643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Evaluate &amp; predict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1133623"/>
          </a:xfrm>
        </p:spPr>
        <p:txBody>
          <a:bodyPr>
            <a:normAutofit/>
          </a:bodyPr>
          <a:lstStyle/>
          <a:p>
            <a:r>
              <a:rPr lang="en-US" dirty="0"/>
              <a:t>Computes the loss on some input data, batch by </a:t>
            </a:r>
            <a:r>
              <a:rPr lang="en-US" dirty="0" smtClean="0"/>
              <a:t>batch.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448523" y="2889178"/>
            <a:ext cx="6696300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333333"/>
                </a:solidFill>
                <a:latin typeface="Consolas" charset="0"/>
              </a:rPr>
              <a:t>evaluate(self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x=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y=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batch_size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verbose=</a:t>
            </a:r>
            <a:r>
              <a:rPr lang="en-US" dirty="0">
                <a:solidFill>
                  <a:srgbClr val="008080"/>
                </a:solidFill>
                <a:latin typeface="Consolas" charset="0"/>
              </a:rPr>
              <a:t>1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sample_weight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steps=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)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41412" y="3608387"/>
            <a:ext cx="9905999" cy="11336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Generates output predictions for the input samples.</a:t>
            </a:r>
          </a:p>
          <a:p>
            <a:r>
              <a:rPr lang="en-US" smtClean="0"/>
              <a:t>The input samples are processed batch by batch.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444830" y="4894409"/>
            <a:ext cx="6096000" cy="646331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Consolas" charset="0"/>
              </a:rPr>
              <a:t>predict(self, x, </a:t>
            </a:r>
            <a:r>
              <a:rPr lang="en-US" dirty="0" err="1">
                <a:solidFill>
                  <a:srgbClr val="333333"/>
                </a:solidFill>
                <a:latin typeface="Consolas" charset="0"/>
              </a:rPr>
              <a:t>batch_size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verbose=</a:t>
            </a:r>
            <a:r>
              <a:rPr lang="en-US" dirty="0">
                <a:solidFill>
                  <a:srgbClr val="008080"/>
                </a:solidFill>
                <a:latin typeface="Consolas" charset="0"/>
              </a:rPr>
              <a:t>0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, steps=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None</a:t>
            </a:r>
            <a:r>
              <a:rPr lang="en-US" dirty="0">
                <a:solidFill>
                  <a:srgbClr val="333333"/>
                </a:solidFill>
                <a:latin typeface="Consolas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65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code: 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718" y="2097088"/>
            <a:ext cx="7425265" cy="417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012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code: 2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539" y="1702594"/>
            <a:ext cx="6396945" cy="5001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3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Deep Learning Frameworks</a:t>
            </a:r>
          </a:p>
          <a:p>
            <a:r>
              <a:rPr lang="en-US" dirty="0" err="1" smtClean="0"/>
              <a:t>TensorFlow</a:t>
            </a:r>
            <a:r>
              <a:rPr lang="en-US" dirty="0" smtClean="0"/>
              <a:t> vs. </a:t>
            </a:r>
            <a:r>
              <a:rPr lang="en-US" dirty="0" err="1" smtClean="0"/>
              <a:t>Keras</a:t>
            </a:r>
            <a:endParaRPr lang="en-US" dirty="0" smtClean="0"/>
          </a:p>
          <a:p>
            <a:r>
              <a:rPr lang="en-US" dirty="0" smtClean="0"/>
              <a:t>CNN Basics</a:t>
            </a:r>
          </a:p>
          <a:p>
            <a:r>
              <a:rPr lang="en-US" dirty="0" err="1" smtClean="0"/>
              <a:t>Keras</a:t>
            </a:r>
            <a:r>
              <a:rPr lang="en-US" dirty="0" smtClean="0"/>
              <a:t> Sequential Model</a:t>
            </a:r>
          </a:p>
          <a:p>
            <a:r>
              <a:rPr lang="en-US" dirty="0" smtClean="0"/>
              <a:t>Example Code</a:t>
            </a:r>
          </a:p>
        </p:txBody>
      </p:sp>
    </p:spTree>
    <p:extLst>
      <p:ext uri="{BB962C8B-B14F-4D97-AF65-F5344CB8AC3E}">
        <p14:creationId xmlns:p14="http://schemas.microsoft.com/office/powerpoint/2010/main" val="729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code: 3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212" y="1784350"/>
            <a:ext cx="74168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58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 frameworks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563" y="1689323"/>
            <a:ext cx="5912698" cy="46831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41413" y="6550223"/>
            <a:ext cx="6986649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400" i="1" dirty="0" smtClean="0">
                <a:solidFill>
                  <a:schemeClr val="bg1"/>
                </a:solidFill>
              </a:rPr>
              <a:t>*https</a:t>
            </a:r>
            <a:r>
              <a:rPr lang="en-US" sz="1400" i="1" dirty="0">
                <a:solidFill>
                  <a:schemeClr val="bg1"/>
                </a:solidFill>
              </a:rPr>
              <a:t>://</a:t>
            </a:r>
            <a:r>
              <a:rPr lang="en-US" sz="1400" i="1" dirty="0" err="1">
                <a:solidFill>
                  <a:schemeClr val="bg1"/>
                </a:solidFill>
              </a:rPr>
              <a:t>towardsdatascience.com</a:t>
            </a:r>
            <a:r>
              <a:rPr lang="en-US" sz="1400" i="1" dirty="0">
                <a:solidFill>
                  <a:schemeClr val="bg1"/>
                </a:solidFill>
              </a:rPr>
              <a:t>/battle-of-the-deep-learning-frameworks-part-i-cff0e3841750</a:t>
            </a:r>
          </a:p>
        </p:txBody>
      </p:sp>
    </p:spTree>
    <p:extLst>
      <p:ext uri="{BB962C8B-B14F-4D97-AF65-F5344CB8AC3E}">
        <p14:creationId xmlns:p14="http://schemas.microsoft.com/office/powerpoint/2010/main" val="97239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Tensorflow</a:t>
            </a:r>
            <a:r>
              <a:rPr lang="en-US" dirty="0" smtClean="0"/>
              <a:t> &amp; </a:t>
            </a:r>
            <a:r>
              <a:rPr lang="en-US" dirty="0" err="1" smtClean="0"/>
              <a:t>keras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7291294" cy="3541714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TensorFlow</a:t>
            </a:r>
            <a:r>
              <a:rPr lang="en-US" dirty="0"/>
              <a:t> is GPU accelerated library for optimizing and automating tensor </a:t>
            </a:r>
            <a:r>
              <a:rPr lang="en-US" dirty="0" smtClean="0"/>
              <a:t>applications; support DL</a:t>
            </a:r>
            <a:endParaRPr lang="en-US" dirty="0"/>
          </a:p>
          <a:p>
            <a:r>
              <a:rPr lang="en-US" dirty="0" smtClean="0"/>
              <a:t>It has </a:t>
            </a:r>
            <a:r>
              <a:rPr lang="en-US" dirty="0"/>
              <a:t>programming model allowing for relatively easy development of </a:t>
            </a:r>
            <a:r>
              <a:rPr lang="en-US" dirty="0" smtClean="0"/>
              <a:t>DL</a:t>
            </a:r>
          </a:p>
          <a:p>
            <a:r>
              <a:rPr lang="en-US" dirty="0"/>
              <a:t>Google </a:t>
            </a:r>
            <a:r>
              <a:rPr lang="en-US" dirty="0" smtClean="0"/>
              <a:t>pedigree, widely used, good </a:t>
            </a:r>
            <a:r>
              <a:rPr lang="en-US" dirty="0"/>
              <a:t>GUI </a:t>
            </a:r>
            <a:r>
              <a:rPr lang="en-US" dirty="0" smtClean="0"/>
              <a:t>tools, good </a:t>
            </a:r>
            <a:r>
              <a:rPr lang="en-US" dirty="0"/>
              <a:t>GPU </a:t>
            </a:r>
            <a:r>
              <a:rPr lang="en-US" dirty="0" smtClean="0"/>
              <a:t>support</a:t>
            </a:r>
            <a:endParaRPr lang="en-US" dirty="0"/>
          </a:p>
          <a:p>
            <a:r>
              <a:rPr lang="en-US" dirty="0" err="1"/>
              <a:t>Keras</a:t>
            </a:r>
            <a:r>
              <a:rPr lang="en-US" dirty="0"/>
              <a:t> is a powerful and easy-to-use </a:t>
            </a:r>
            <a:r>
              <a:rPr lang="en-US" dirty="0" smtClean="0"/>
              <a:t>DL </a:t>
            </a:r>
            <a:r>
              <a:rPr lang="en-US" dirty="0"/>
              <a:t>library for </a:t>
            </a:r>
            <a:r>
              <a:rPr lang="en-US" dirty="0" err="1"/>
              <a:t>Theano</a:t>
            </a:r>
            <a:r>
              <a:rPr lang="en-US" dirty="0"/>
              <a:t> </a:t>
            </a:r>
            <a:r>
              <a:rPr lang="en-US" dirty="0" smtClean="0"/>
              <a:t>&amp; </a:t>
            </a:r>
            <a:r>
              <a:rPr lang="en-US" dirty="0" err="1" smtClean="0"/>
              <a:t>TensorFlow</a:t>
            </a:r>
            <a:r>
              <a:rPr lang="en-US" dirty="0" smtClean="0"/>
              <a:t>; provides </a:t>
            </a:r>
            <a:r>
              <a:rPr lang="en-US" dirty="0"/>
              <a:t>a high-level neural networks API to develop and evaluate </a:t>
            </a:r>
            <a:r>
              <a:rPr lang="en-US" dirty="0" smtClean="0"/>
              <a:t>DL models.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2706" y="3609228"/>
            <a:ext cx="3364005" cy="32106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2"/>
          <a:stretch/>
        </p:blipFill>
        <p:spPr>
          <a:xfrm>
            <a:off x="8432706" y="3712"/>
            <a:ext cx="3364006" cy="351661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07397" y="6491096"/>
            <a:ext cx="5233805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pbs.twimg.com</a:t>
            </a:r>
            <a:r>
              <a:rPr lang="en-US" dirty="0">
                <a:solidFill>
                  <a:schemeClr val="bg1"/>
                </a:solidFill>
              </a:rPr>
              <a:t>/media/DTWS9YvU0AEBERf.jpg</a:t>
            </a:r>
          </a:p>
        </p:txBody>
      </p:sp>
    </p:spTree>
    <p:extLst>
      <p:ext uri="{BB962C8B-B14F-4D97-AF65-F5344CB8AC3E}">
        <p14:creationId xmlns:p14="http://schemas.microsoft.com/office/powerpoint/2010/main" val="834533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18518"/>
            <a:ext cx="10263187" cy="1478570"/>
          </a:xfrm>
        </p:spPr>
        <p:txBody>
          <a:bodyPr/>
          <a:lstStyle/>
          <a:p>
            <a:r>
              <a:rPr lang="en-US" dirty="0"/>
              <a:t>CNN basics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755" y="2097088"/>
            <a:ext cx="11310145" cy="277152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11957" y="5189307"/>
            <a:ext cx="11526043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D7A"/>
                </a:solidFill>
                <a:latin typeface="Monaco" charset="0"/>
              </a:rPr>
              <a:t>INPUT</a:t>
            </a:r>
            <a:r>
              <a:rPr lang="en-US" dirty="0">
                <a:solidFill>
                  <a:srgbClr val="006FE0"/>
                </a:solidFill>
                <a:latin typeface="Monaco" charset="0"/>
              </a:rPr>
              <a:t> =&gt; </a:t>
            </a:r>
            <a:r>
              <a:rPr lang="en-US" dirty="0">
                <a:solidFill>
                  <a:srgbClr val="002D7A"/>
                </a:solidFill>
                <a:latin typeface="Monaco" charset="0"/>
              </a:rPr>
              <a:t>CONV</a:t>
            </a:r>
            <a:r>
              <a:rPr lang="en-US" dirty="0">
                <a:solidFill>
                  <a:srgbClr val="006FE0"/>
                </a:solidFill>
                <a:latin typeface="Monaco" charset="0"/>
              </a:rPr>
              <a:t> =&gt; </a:t>
            </a:r>
            <a:r>
              <a:rPr lang="en-US" dirty="0">
                <a:solidFill>
                  <a:srgbClr val="002D7A"/>
                </a:solidFill>
                <a:latin typeface="Monaco" charset="0"/>
              </a:rPr>
              <a:t>RELU</a:t>
            </a:r>
            <a:r>
              <a:rPr lang="en-US" dirty="0">
                <a:solidFill>
                  <a:srgbClr val="006FE0"/>
                </a:solidFill>
                <a:latin typeface="Monaco" charset="0"/>
              </a:rPr>
              <a:t> =&gt; </a:t>
            </a:r>
            <a:r>
              <a:rPr lang="en-US" dirty="0">
                <a:solidFill>
                  <a:srgbClr val="002D7A"/>
                </a:solidFill>
                <a:latin typeface="Monaco" charset="0"/>
              </a:rPr>
              <a:t>POOL</a:t>
            </a:r>
            <a:r>
              <a:rPr lang="en-US" dirty="0">
                <a:solidFill>
                  <a:srgbClr val="006FE0"/>
                </a:solidFill>
                <a:latin typeface="Monaco" charset="0"/>
              </a:rPr>
              <a:t> =&gt; </a:t>
            </a:r>
            <a:r>
              <a:rPr lang="en-US" dirty="0">
                <a:solidFill>
                  <a:srgbClr val="002D7A"/>
                </a:solidFill>
                <a:latin typeface="Monaco" charset="0"/>
              </a:rPr>
              <a:t>CONV</a:t>
            </a:r>
            <a:r>
              <a:rPr lang="en-US" dirty="0">
                <a:solidFill>
                  <a:srgbClr val="006FE0"/>
                </a:solidFill>
                <a:latin typeface="Monaco" charset="0"/>
              </a:rPr>
              <a:t> =&gt; </a:t>
            </a:r>
            <a:r>
              <a:rPr lang="en-US" dirty="0">
                <a:solidFill>
                  <a:srgbClr val="002D7A"/>
                </a:solidFill>
                <a:latin typeface="Monaco" charset="0"/>
              </a:rPr>
              <a:t>RELU</a:t>
            </a:r>
            <a:r>
              <a:rPr lang="en-US" dirty="0">
                <a:solidFill>
                  <a:srgbClr val="006FE0"/>
                </a:solidFill>
                <a:latin typeface="Monaco" charset="0"/>
              </a:rPr>
              <a:t> =&gt; </a:t>
            </a:r>
            <a:r>
              <a:rPr lang="en-US" dirty="0">
                <a:solidFill>
                  <a:srgbClr val="002D7A"/>
                </a:solidFill>
                <a:latin typeface="Monaco" charset="0"/>
              </a:rPr>
              <a:t>POOL</a:t>
            </a:r>
            <a:r>
              <a:rPr lang="en-US" dirty="0">
                <a:solidFill>
                  <a:srgbClr val="006FE0"/>
                </a:solidFill>
                <a:latin typeface="Monaco" charset="0"/>
              </a:rPr>
              <a:t> =&gt; </a:t>
            </a:r>
            <a:r>
              <a:rPr lang="en-US" dirty="0">
                <a:solidFill>
                  <a:srgbClr val="800080"/>
                </a:solidFill>
                <a:latin typeface="Monaco" charset="0"/>
              </a:rPr>
              <a:t>FC</a:t>
            </a:r>
            <a:r>
              <a:rPr lang="en-US" dirty="0">
                <a:solidFill>
                  <a:srgbClr val="006FE0"/>
                </a:solidFill>
                <a:latin typeface="Monaco" charset="0"/>
              </a:rPr>
              <a:t> =&gt; </a:t>
            </a:r>
            <a:r>
              <a:rPr lang="en-US" dirty="0">
                <a:solidFill>
                  <a:srgbClr val="002D7A"/>
                </a:solidFill>
                <a:latin typeface="Monaco" charset="0"/>
              </a:rPr>
              <a:t>RELU</a:t>
            </a:r>
            <a:r>
              <a:rPr lang="en-US" dirty="0">
                <a:solidFill>
                  <a:srgbClr val="006FE0"/>
                </a:solidFill>
                <a:latin typeface="Monaco" charset="0"/>
              </a:rPr>
              <a:t> =&gt; </a:t>
            </a:r>
            <a:r>
              <a:rPr lang="en-US" dirty="0" smtClean="0">
                <a:solidFill>
                  <a:srgbClr val="800080"/>
                </a:solidFill>
                <a:latin typeface="Monaco" charset="0"/>
              </a:rPr>
              <a:t>FC</a:t>
            </a:r>
            <a:r>
              <a:rPr lang="en-US" dirty="0">
                <a:solidFill>
                  <a:srgbClr val="006FE0"/>
                </a:solidFill>
                <a:latin typeface="Monaco" charset="0"/>
              </a:rPr>
              <a:t> </a:t>
            </a:r>
            <a:r>
              <a:rPr lang="en-US" dirty="0" smtClean="0">
                <a:solidFill>
                  <a:srgbClr val="006FE0"/>
                </a:solidFill>
                <a:latin typeface="Monaco" charset="0"/>
              </a:rPr>
              <a:t>=&gt; </a:t>
            </a:r>
            <a:r>
              <a:rPr lang="en-US" dirty="0" smtClean="0">
                <a:solidFill>
                  <a:srgbClr val="002D7A"/>
                </a:solidFill>
                <a:latin typeface="Monaco" charset="0"/>
              </a:rPr>
              <a:t>OUTPUT</a:t>
            </a:r>
            <a:r>
              <a:rPr lang="en-US" dirty="0" smtClean="0">
                <a:solidFill>
                  <a:srgbClr val="006FE0"/>
                </a:solidFill>
                <a:latin typeface="Monaco" charset="0"/>
              </a:rPr>
              <a:t>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141412" y="6488668"/>
            <a:ext cx="10542588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ncia.snu.ac.kr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xe</a:t>
            </a:r>
            <a:r>
              <a:rPr lang="en-US" dirty="0">
                <a:solidFill>
                  <a:schemeClr val="bg1"/>
                </a:solidFill>
              </a:rPr>
              <a:t>/files/attach/images/1629/629/001/e4d5173d88de64115b3ae994e2391206.png</a:t>
            </a:r>
          </a:p>
        </p:txBody>
      </p:sp>
    </p:spTree>
    <p:extLst>
      <p:ext uri="{BB962C8B-B14F-4D97-AF65-F5344CB8AC3E}">
        <p14:creationId xmlns:p14="http://schemas.microsoft.com/office/powerpoint/2010/main" val="162845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Steps: 4 major steps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588" y="1648511"/>
            <a:ext cx="7841247" cy="45982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41413" y="6510684"/>
            <a:ext cx="5657831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heuritech.files.wordpress.com</a:t>
            </a:r>
            <a:r>
              <a:rPr lang="en-US" dirty="0">
                <a:solidFill>
                  <a:schemeClr val="bg1"/>
                </a:solidFill>
              </a:rPr>
              <a:t>/2016/02/vgg16.png</a:t>
            </a:r>
          </a:p>
        </p:txBody>
      </p:sp>
      <p:sp>
        <p:nvSpPr>
          <p:cNvPr id="6" name="Rectangle 5"/>
          <p:cNvSpPr/>
          <p:nvPr/>
        </p:nvSpPr>
        <p:spPr>
          <a:xfrm>
            <a:off x="9684836" y="3208978"/>
            <a:ext cx="2507164" cy="1704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 smtClean="0">
                <a:latin typeface="medium-content-serif-font" charset="0"/>
              </a:rPr>
              <a:t>Step 1: </a:t>
            </a:r>
            <a:r>
              <a:rPr lang="en-US" b="1" dirty="0">
                <a:latin typeface="medium-content-serif-font" charset="0"/>
              </a:rPr>
              <a:t>Convolution</a:t>
            </a:r>
            <a:endParaRPr lang="en-US" dirty="0">
              <a:latin typeface="medium-content-serif-font" charset="0"/>
            </a:endParaRPr>
          </a:p>
          <a:p>
            <a:pPr>
              <a:lnSpc>
                <a:spcPct val="150000"/>
              </a:lnSpc>
            </a:pPr>
            <a:r>
              <a:rPr lang="en-US" b="1" dirty="0" smtClean="0">
                <a:latin typeface="medium-content-serif-font" charset="0"/>
              </a:rPr>
              <a:t>Step 2: Pooling</a:t>
            </a:r>
            <a:endParaRPr lang="en-US" dirty="0">
              <a:latin typeface="medium-content-serif-font" charset="0"/>
            </a:endParaRPr>
          </a:p>
          <a:p>
            <a:pPr>
              <a:lnSpc>
                <a:spcPct val="150000"/>
              </a:lnSpc>
            </a:pPr>
            <a:r>
              <a:rPr lang="en-US" b="1" dirty="0" smtClean="0">
                <a:latin typeface="medium-content-serif-font" charset="0"/>
              </a:rPr>
              <a:t>Step 3: Flattening</a:t>
            </a:r>
            <a:endParaRPr lang="en-US" dirty="0">
              <a:latin typeface="medium-content-serif-font" charset="0"/>
            </a:endParaRPr>
          </a:p>
          <a:p>
            <a:pPr>
              <a:lnSpc>
                <a:spcPct val="150000"/>
              </a:lnSpc>
            </a:pPr>
            <a:r>
              <a:rPr lang="en-US" b="1" dirty="0" smtClean="0">
                <a:latin typeface="medium-content-serif-font" charset="0"/>
              </a:rPr>
              <a:t>Step 4: Full </a:t>
            </a:r>
            <a:r>
              <a:rPr lang="en-US" b="1" dirty="0">
                <a:latin typeface="medium-content-serif-font" charset="0"/>
              </a:rPr>
              <a:t>connection</a:t>
            </a:r>
            <a:endParaRPr lang="en-US" b="0" i="0" dirty="0">
              <a:effectLst/>
              <a:latin typeface="medium-content-serif-fon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31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Operations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862" y="2451101"/>
            <a:ext cx="8039100" cy="30353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41412" y="6488668"/>
            <a:ext cx="5866927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upload.chinaz.com</a:t>
            </a:r>
            <a:r>
              <a:rPr lang="en-US" dirty="0">
                <a:solidFill>
                  <a:schemeClr val="bg1"/>
                </a:solidFill>
              </a:rPr>
              <a:t>/2015/1112/1447291311578.jpg</a:t>
            </a:r>
          </a:p>
        </p:txBody>
      </p:sp>
    </p:spTree>
    <p:extLst>
      <p:ext uri="{BB962C8B-B14F-4D97-AF65-F5344CB8AC3E}">
        <p14:creationId xmlns:p14="http://schemas.microsoft.com/office/powerpoint/2010/main" val="1008486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CNN Operations						</a:t>
            </a:r>
            <a:r>
              <a:rPr lang="en-US" dirty="0" err="1" smtClean="0"/>
              <a:t>contd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15318" y="1793805"/>
            <a:ext cx="8358188" cy="473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293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Popular </a:t>
            </a:r>
            <a:r>
              <a:rPr lang="en-US" dirty="0"/>
              <a:t>CNN </a:t>
            </a:r>
            <a:r>
              <a:rPr lang="en-US" dirty="0" smtClean="0"/>
              <a:t>Architectures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608513"/>
          </a:xfrm>
        </p:spPr>
        <p:txBody>
          <a:bodyPr>
            <a:normAutofit/>
          </a:bodyPr>
          <a:lstStyle/>
          <a:p>
            <a:r>
              <a:rPr lang="en-US" dirty="0" smtClean="0"/>
              <a:t>LeNet-5 (Yann </a:t>
            </a:r>
            <a:r>
              <a:rPr lang="en-US" dirty="0" err="1"/>
              <a:t>LeCun</a:t>
            </a:r>
            <a:r>
              <a:rPr lang="en-US" dirty="0"/>
              <a:t>, 1998</a:t>
            </a:r>
            <a:r>
              <a:rPr lang="en-US" dirty="0" smtClean="0"/>
              <a:t>): 3 layers</a:t>
            </a:r>
            <a:endParaRPr lang="en-US" dirty="0"/>
          </a:p>
          <a:p>
            <a:r>
              <a:rPr lang="is-IS" dirty="0"/>
              <a:t>AlexNet (2012</a:t>
            </a:r>
            <a:r>
              <a:rPr lang="is-IS" dirty="0" smtClean="0"/>
              <a:t>): </a:t>
            </a:r>
            <a:r>
              <a:rPr lang="en-US" dirty="0"/>
              <a:t>7 layers</a:t>
            </a:r>
            <a:endParaRPr lang="is-IS" dirty="0" smtClean="0"/>
          </a:p>
          <a:p>
            <a:r>
              <a:rPr lang="en-US" dirty="0" err="1" smtClean="0"/>
              <a:t>Clarifai</a:t>
            </a:r>
            <a:r>
              <a:rPr lang="en-US" dirty="0"/>
              <a:t> (2013): Refinement of </a:t>
            </a:r>
            <a:r>
              <a:rPr lang="en-US" dirty="0" err="1" smtClean="0"/>
              <a:t>AlexNet</a:t>
            </a:r>
            <a:r>
              <a:rPr lang="en-US" dirty="0"/>
              <a:t>, </a:t>
            </a:r>
            <a:r>
              <a:rPr lang="en-US" dirty="0" smtClean="0"/>
              <a:t>7 layers</a:t>
            </a:r>
          </a:p>
          <a:p>
            <a:r>
              <a:rPr lang="en-US" dirty="0" err="1" smtClean="0"/>
              <a:t>VGGNet</a:t>
            </a:r>
            <a:r>
              <a:rPr lang="en-US" dirty="0" smtClean="0"/>
              <a:t> </a:t>
            </a:r>
            <a:r>
              <a:rPr lang="en-US" dirty="0"/>
              <a:t>(2104): </a:t>
            </a:r>
            <a:r>
              <a:rPr lang="en-US" dirty="0" smtClean="0"/>
              <a:t>16 layers</a:t>
            </a:r>
          </a:p>
          <a:p>
            <a:r>
              <a:rPr lang="en-US" dirty="0"/>
              <a:t>Network in network (</a:t>
            </a:r>
            <a:r>
              <a:rPr lang="en-US" dirty="0" err="1"/>
              <a:t>NiN</a:t>
            </a:r>
            <a:r>
              <a:rPr lang="en-US" dirty="0" smtClean="0"/>
              <a:t>) [2014]</a:t>
            </a:r>
          </a:p>
          <a:p>
            <a:r>
              <a:rPr lang="en-US" dirty="0" err="1" smtClean="0"/>
              <a:t>GoogLeNet</a:t>
            </a:r>
            <a:r>
              <a:rPr lang="en-US" dirty="0" smtClean="0"/>
              <a:t> (</a:t>
            </a:r>
            <a:r>
              <a:rPr lang="en-US" dirty="0"/>
              <a:t>2104): </a:t>
            </a:r>
            <a:r>
              <a:rPr lang="en-US" dirty="0" smtClean="0"/>
              <a:t>19 layers</a:t>
            </a:r>
          </a:p>
          <a:p>
            <a:r>
              <a:rPr lang="en-US" dirty="0" err="1" smtClean="0"/>
              <a:t>ResNet</a:t>
            </a:r>
            <a:r>
              <a:rPr lang="en-US" dirty="0"/>
              <a:t> </a:t>
            </a:r>
            <a:r>
              <a:rPr lang="en-US" dirty="0" smtClean="0"/>
              <a:t>(2015): 152 layers</a:t>
            </a:r>
          </a:p>
          <a:p>
            <a:r>
              <a:rPr lang="en-US" dirty="0"/>
              <a:t>Inception v2, </a:t>
            </a:r>
            <a:r>
              <a:rPr lang="en-US" dirty="0" smtClean="0"/>
              <a:t>v3, v4 (2016)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6923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17761</TotalTime>
  <Words>538</Words>
  <Application>Microsoft Macintosh PowerPoint</Application>
  <PresentationFormat>Widescreen</PresentationFormat>
  <Paragraphs>116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Calibri</vt:lpstr>
      <vt:lpstr>Consolas</vt:lpstr>
      <vt:lpstr>medium-content-serif-font</vt:lpstr>
      <vt:lpstr>Monaco</vt:lpstr>
      <vt:lpstr>Trebuchet MS</vt:lpstr>
      <vt:lpstr>Tw Cen MT</vt:lpstr>
      <vt:lpstr>Arial</vt:lpstr>
      <vt:lpstr>Circuit</vt:lpstr>
      <vt:lpstr>Image classification using tensorflow</vt:lpstr>
      <vt:lpstr>Outline</vt:lpstr>
      <vt:lpstr>Deep Learning frameworks</vt:lpstr>
      <vt:lpstr>Tensorflow &amp; keras</vt:lpstr>
      <vt:lpstr>CNN basics</vt:lpstr>
      <vt:lpstr>Steps: 4 major steps </vt:lpstr>
      <vt:lpstr>CNN Operations</vt:lpstr>
      <vt:lpstr>CNN Operations      contd</vt:lpstr>
      <vt:lpstr>Popular CNN Architectures </vt:lpstr>
      <vt:lpstr>Popular CNN Architectures    Contd</vt:lpstr>
      <vt:lpstr>Popular CNN Architectures    Contd</vt:lpstr>
      <vt:lpstr>Keras Sequential model</vt:lpstr>
      <vt:lpstr>Specifying input shape</vt:lpstr>
      <vt:lpstr>Compilation</vt:lpstr>
      <vt:lpstr>Compilation</vt:lpstr>
      <vt:lpstr>Training</vt:lpstr>
      <vt:lpstr>Evaluate &amp; predict</vt:lpstr>
      <vt:lpstr>Example code: 1</vt:lpstr>
      <vt:lpstr>Example code: 2 </vt:lpstr>
      <vt:lpstr>Example code: 3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classification</dc:title>
  <dc:creator>Microsoft Office User</dc:creator>
  <cp:lastModifiedBy>Microsoft Office User</cp:lastModifiedBy>
  <cp:revision>68</cp:revision>
  <dcterms:created xsi:type="dcterms:W3CDTF">2018-01-11T22:46:43Z</dcterms:created>
  <dcterms:modified xsi:type="dcterms:W3CDTF">2018-01-24T15:27:59Z</dcterms:modified>
</cp:coreProperties>
</file>

<file path=docProps/thumbnail.jpeg>
</file>